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6"/>
  </p:notesMasterIdLst>
  <p:handoutMasterIdLst>
    <p:handoutMasterId r:id="rId17"/>
  </p:handoutMasterIdLst>
  <p:sldIdLst>
    <p:sldId id="303" r:id="rId5"/>
    <p:sldId id="304" r:id="rId6"/>
    <p:sldId id="307" r:id="rId7"/>
    <p:sldId id="305" r:id="rId8"/>
    <p:sldId id="306" r:id="rId9"/>
    <p:sldId id="261" r:id="rId10"/>
    <p:sldId id="310" r:id="rId11"/>
    <p:sldId id="308" r:id="rId12"/>
    <p:sldId id="256" r:id="rId13"/>
    <p:sldId id="309" r:id="rId14"/>
    <p:sldId id="294" r:id="rId15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CEC7"/>
    <a:srgbClr val="374D81"/>
    <a:srgbClr val="043D8F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3" autoAdjust="0"/>
    <p:restoredTop sz="96132" autoAdjust="0"/>
  </p:normalViewPr>
  <p:slideViewPr>
    <p:cSldViewPr snapToGrid="0">
      <p:cViewPr varScale="1">
        <p:scale>
          <a:sx n="116" d="100"/>
          <a:sy n="116" d="100"/>
        </p:scale>
        <p:origin x="4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10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SASI</c:v>
                </c:pt>
              </c:strCache>
            </c:strRef>
          </c:tx>
          <c:spPr>
            <a:ln w="25400">
              <a:solidFill>
                <a:srgbClr val="3D5684"/>
              </a:solidFill>
            </a:ln>
          </c:spPr>
          <c:marker>
            <c:symbol val="circle"/>
            <c:size val="5"/>
            <c:spPr>
              <a:solidFill>
                <a:srgbClr val="3D5684"/>
              </a:solidFill>
              <a:ln>
                <a:solidFill>
                  <a:srgbClr val="3D5684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Pre-op</c:v>
                </c:pt>
                <c:pt idx="1">
                  <c:v>6 m</c:v>
                </c:pt>
                <c:pt idx="2">
                  <c:v>12 m</c:v>
                </c:pt>
                <c:pt idx="3">
                  <c:v>18 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74</c:v>
                </c:pt>
                <c:pt idx="2">
                  <c:v>72</c:v>
                </c:pt>
                <c:pt idx="3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82-2141-8CF6-5D8A7193EA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OAGB</c:v>
                </c:pt>
              </c:strCache>
            </c:strRef>
          </c:tx>
          <c:spPr>
            <a:ln w="25400">
              <a:solidFill>
                <a:srgbClr val="8C97A6"/>
              </a:solidFill>
            </a:ln>
          </c:spPr>
          <c:marker>
            <c:symbol val="circle"/>
            <c:size val="5"/>
            <c:spPr>
              <a:solidFill>
                <a:srgbClr val="8C97A6"/>
              </a:solidFill>
              <a:ln>
                <a:solidFill>
                  <a:srgbClr val="8C97A6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Pre-op</c:v>
                </c:pt>
                <c:pt idx="1">
                  <c:v>6 m</c:v>
                </c:pt>
                <c:pt idx="2">
                  <c:v>12 m</c:v>
                </c:pt>
                <c:pt idx="3">
                  <c:v>18 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80</c:v>
                </c:pt>
                <c:pt idx="1">
                  <c:v>72</c:v>
                </c:pt>
                <c:pt idx="2">
                  <c:v>69</c:v>
                </c:pt>
                <c:pt idx="3">
                  <c:v>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82-2141-8CF6-5D8A7193E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it-IT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90"/>
          <c:min val="60"/>
        </c:scaling>
        <c:delete val="0"/>
        <c:axPos val="l"/>
        <c:majorGridlines>
          <c:spPr>
            <a:ln>
              <a:solidFill>
                <a:srgbClr val="CDD3DB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it-IT"/>
          </a:p>
        </c:txPr>
        <c:crossAx val="211879178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10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SASI</c:v>
                </c:pt>
              </c:strCache>
            </c:strRef>
          </c:tx>
          <c:spPr>
            <a:ln w="25400">
              <a:solidFill>
                <a:srgbClr val="3D5684"/>
              </a:solidFill>
            </a:ln>
          </c:spPr>
          <c:marker>
            <c:symbol val="circle"/>
            <c:size val="5"/>
            <c:spPr>
              <a:solidFill>
                <a:srgbClr val="3D5684"/>
              </a:solidFill>
              <a:ln>
                <a:solidFill>
                  <a:srgbClr val="3D5684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Pre-op</c:v>
                </c:pt>
                <c:pt idx="1">
                  <c:v>6 m</c:v>
                </c:pt>
                <c:pt idx="2">
                  <c:v>12 m</c:v>
                </c:pt>
                <c:pt idx="3">
                  <c:v>18 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415</c:v>
                </c:pt>
                <c:pt idx="1">
                  <c:v>398</c:v>
                </c:pt>
                <c:pt idx="2">
                  <c:v>385</c:v>
                </c:pt>
                <c:pt idx="3">
                  <c:v>392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8E-A643-960A-D485461510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OAGB</c:v>
                </c:pt>
              </c:strCache>
            </c:strRef>
          </c:tx>
          <c:spPr>
            <a:ln w="25400">
              <a:solidFill>
                <a:srgbClr val="8C97A6"/>
              </a:solidFill>
            </a:ln>
          </c:spPr>
          <c:marker>
            <c:symbol val="circle"/>
            <c:size val="5"/>
            <c:spPr>
              <a:solidFill>
                <a:srgbClr val="8C97A6"/>
              </a:solidFill>
              <a:ln>
                <a:solidFill>
                  <a:srgbClr val="8C97A6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Pre-op</c:v>
                </c:pt>
                <c:pt idx="1">
                  <c:v>6 m</c:v>
                </c:pt>
                <c:pt idx="2">
                  <c:v>12 m</c:v>
                </c:pt>
                <c:pt idx="3">
                  <c:v>18 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422</c:v>
                </c:pt>
                <c:pt idx="1">
                  <c:v>387</c:v>
                </c:pt>
                <c:pt idx="2">
                  <c:v>368</c:v>
                </c:pt>
                <c:pt idx="3">
                  <c:v>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8E-A643-960A-D48546151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it-IT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440"/>
          <c:min val="340"/>
        </c:scaling>
        <c:delete val="0"/>
        <c:axPos val="l"/>
        <c:majorGridlines>
          <c:spPr>
            <a:ln>
              <a:solidFill>
                <a:srgbClr val="CDD3DB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it-IT"/>
          </a:p>
        </c:txPr>
        <c:crossAx val="211879178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1" dirty="0"/>
              <a:t>“Abbiamo utilizzato il </a:t>
            </a:r>
            <a:r>
              <a:rPr lang="it-IT" b="1" dirty="0" err="1"/>
              <a:t>propensity</a:t>
            </a:r>
            <a:r>
              <a:rPr lang="it-IT" b="1" dirty="0"/>
              <a:t> score per rendere i gruppi SASI e OAGB il più possibile comparabili rispetto alle caratteristiche preoperatorie, ottenendo 30 pazienti per gruppo. L’analisi di sensibilità con IPTW ha inoltre confermato un buon bilanciamento tra i due gruppi.”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3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88787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9470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  <p:sldLayoutId id="2147483729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6808" y="735743"/>
            <a:ext cx="6716486" cy="3227514"/>
          </a:xfrm>
        </p:spPr>
        <p:txBody>
          <a:bodyPr>
            <a:normAutofit/>
          </a:bodyPr>
          <a:lstStyle/>
          <a:p>
            <a:pPr algn="ctr"/>
            <a:r>
              <a:rPr lang="it-IT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CONFRONTO TRA SINGLE ANASTOMOSIS SLEEVE ILEAL BYPASS (SASI) E MINI BYPASS GASTRICO : ANALISI RETROSPETTIVA DI 60 PAZIENTI </a:t>
            </a:r>
            <a:br>
              <a:rPr lang="it-IT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it-IT" sz="7200" dirty="0"/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71652" y="4508500"/>
            <a:ext cx="5686799" cy="1279652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it-IT" sz="2800" b="1" dirty="0"/>
              <a:t>Dott.ssa Alessandra </a:t>
            </a:r>
            <a:r>
              <a:rPr lang="it-IT" sz="2800" b="1" dirty="0" err="1"/>
              <a:t>sguerA</a:t>
            </a:r>
            <a:endParaRPr lang="it-IT" sz="2800" b="1" dirty="0"/>
          </a:p>
          <a:p>
            <a:pPr algn="ctr"/>
            <a:r>
              <a:rPr lang="it-IT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Corso V., Sguera A.,  Vallesi L., Palazzi C., Stellari S., Bacchelli C., Montesi </a:t>
            </a:r>
            <a:r>
              <a:rPr lang="it-IT" sz="2800" dirty="0" err="1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M.,Veneroni</a:t>
            </a:r>
            <a:r>
              <a:rPr lang="it-IT" sz="28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s., </a:t>
            </a:r>
            <a:r>
              <a:rPr lang="it-IT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Zappa M.A.</a:t>
            </a:r>
          </a:p>
          <a:p>
            <a:pPr indent="228600" algn="ctr"/>
            <a:r>
              <a:rPr lang="it-IT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Ospedale Privato Accreditato Villa Maria Rimini</a:t>
            </a:r>
          </a:p>
          <a:p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4085649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4846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F3969"/>
                </a:solidFill>
                <a:latin typeface="Arial"/>
              </a:rPr>
              <a:t>Disegno dello studio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7" y="768096"/>
            <a:ext cx="4163319" cy="2846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 dirty="0">
                <a:solidFill>
                  <a:srgbClr val="606C7A"/>
                </a:solidFill>
                <a:latin typeface="Arial"/>
              </a:rPr>
              <a:t>Studio retrospettivo, osservazionale, monocentrico (2024)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24712"/>
            <a:ext cx="11109960" cy="36576"/>
          </a:xfrm>
          <a:prstGeom prst="rect">
            <a:avLst/>
          </a:prstGeom>
          <a:solidFill>
            <a:srgbClr val="377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02920" y="1417320"/>
            <a:ext cx="2423160" cy="1389888"/>
          </a:xfrm>
          <a:prstGeom prst="roundRect">
            <a:avLst/>
          </a:prstGeom>
          <a:solidFill>
            <a:srgbClr val="EEF4F9"/>
          </a:solidFill>
          <a:ln w="12700">
            <a:solidFill>
              <a:srgbClr val="DC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16152" y="1527048"/>
            <a:ext cx="1508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500" b="1">
                <a:solidFill>
                  <a:srgbClr val="0F3969"/>
                </a:solidFill>
                <a:latin typeface="Arial"/>
              </a:rPr>
              <a:t>60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6152" y="2011680"/>
            <a:ext cx="15087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PAZIENTI</a:t>
            </a:r>
          </a:p>
          <a:p>
            <a:r>
              <a:t>ARRUOLATI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01568" y="1417320"/>
            <a:ext cx="2423160" cy="1389888"/>
          </a:xfrm>
          <a:prstGeom prst="roundRect">
            <a:avLst/>
          </a:prstGeom>
          <a:solidFill>
            <a:srgbClr val="F7F9FC"/>
          </a:solidFill>
          <a:ln w="12700">
            <a:solidFill>
              <a:srgbClr val="DC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114800" y="1527048"/>
            <a:ext cx="1508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500" b="1">
                <a:solidFill>
                  <a:srgbClr val="0F3969"/>
                </a:solidFill>
                <a:latin typeface="Arial"/>
              </a:rPr>
              <a:t>30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2011680"/>
            <a:ext cx="15087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606C7A"/>
                </a:solidFill>
                <a:latin typeface="Arial"/>
              </a:rPr>
              <a:t>SASI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0216" y="1417320"/>
            <a:ext cx="2423160" cy="1389888"/>
          </a:xfrm>
          <a:prstGeom prst="roundRect">
            <a:avLst/>
          </a:prstGeom>
          <a:solidFill>
            <a:srgbClr val="F7F9FC"/>
          </a:solidFill>
          <a:ln w="12700">
            <a:solidFill>
              <a:srgbClr val="DC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013448" y="1527048"/>
            <a:ext cx="1508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500" b="1">
                <a:solidFill>
                  <a:srgbClr val="0F3969"/>
                </a:solidFill>
                <a:latin typeface="Arial"/>
              </a:rPr>
              <a:t>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13448" y="2011680"/>
            <a:ext cx="15087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606C7A"/>
                </a:solidFill>
                <a:latin typeface="Arial"/>
              </a:rPr>
              <a:t>OAGB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98864" y="1417320"/>
            <a:ext cx="2423160" cy="1389888"/>
          </a:xfrm>
          <a:prstGeom prst="roundRect">
            <a:avLst/>
          </a:prstGeom>
          <a:solidFill>
            <a:srgbClr val="EEF4F9"/>
          </a:solidFill>
          <a:ln w="12700">
            <a:solidFill>
              <a:srgbClr val="DC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912096" y="1527048"/>
            <a:ext cx="1508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500" b="1">
                <a:solidFill>
                  <a:srgbClr val="0F3969"/>
                </a:solidFill>
                <a:latin typeface="Arial"/>
              </a:rPr>
              <a:t>≥6 mesi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12096" y="2011680"/>
            <a:ext cx="15087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FOLLOW-UP</a:t>
            </a:r>
          </a:p>
          <a:p>
            <a:r>
              <a:t>MINIMO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3246120"/>
            <a:ext cx="11109960" cy="1234440"/>
          </a:xfrm>
          <a:prstGeom prst="roundRect">
            <a:avLst/>
          </a:prstGeom>
          <a:solidFill>
            <a:srgbClr val="F7F9FC"/>
          </a:solidFill>
          <a:ln w="12700">
            <a:solidFill>
              <a:srgbClr val="E1E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94944" y="3447288"/>
            <a:ext cx="1572768" cy="822960"/>
          </a:xfrm>
          <a:prstGeom prst="roundRect">
            <a:avLst/>
          </a:prstGeom>
          <a:solidFill>
            <a:srgbClr val="377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PRIMARI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42032" y="3410712"/>
            <a:ext cx="87325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0F3969"/>
                </a:solidFill>
                <a:latin typeface="Arial"/>
              </a:rPr>
              <a:t>Endpoint primari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42032" y="3749039"/>
            <a:ext cx="87325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dirty="0">
                <a:solidFill>
                  <a:srgbClr val="1B2A3E"/>
                </a:solidFill>
                <a:latin typeface="Arial"/>
              </a:rPr>
              <a:t>  •  EWL%  •  </a:t>
            </a:r>
            <a:r>
              <a:rPr sz="1300" dirty="0" err="1">
                <a:solidFill>
                  <a:srgbClr val="1B2A3E"/>
                </a:solidFill>
                <a:latin typeface="Arial"/>
              </a:rPr>
              <a:t>Controllo</a:t>
            </a:r>
            <a:r>
              <a:rPr sz="1300" dirty="0">
                <a:solidFill>
                  <a:srgbClr val="1B2A3E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1B2A3E"/>
                </a:solidFill>
                <a:latin typeface="Arial"/>
              </a:rPr>
              <a:t>glicemico</a:t>
            </a:r>
            <a:r>
              <a:rPr sz="1300" dirty="0">
                <a:solidFill>
                  <a:srgbClr val="1B2A3E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1B2A3E"/>
                </a:solidFill>
                <a:latin typeface="Arial"/>
              </a:rPr>
              <a:t>nel</a:t>
            </a:r>
            <a:r>
              <a:rPr sz="1300" dirty="0">
                <a:solidFill>
                  <a:srgbClr val="1B2A3E"/>
                </a:solidFill>
                <a:latin typeface="Arial"/>
              </a:rPr>
              <a:t> DM2  •  </a:t>
            </a:r>
            <a:r>
              <a:rPr sz="1300" dirty="0" err="1">
                <a:solidFill>
                  <a:srgbClr val="1B2A3E"/>
                </a:solidFill>
                <a:latin typeface="Arial"/>
              </a:rPr>
              <a:t>Variazioni</a:t>
            </a:r>
            <a:r>
              <a:rPr sz="1300" dirty="0">
                <a:solidFill>
                  <a:srgbClr val="1B2A3E"/>
                </a:solidFill>
                <a:latin typeface="Arial"/>
              </a:rPr>
              <a:t> di Hb, </a:t>
            </a:r>
            <a:r>
              <a:rPr sz="1300" dirty="0" err="1">
                <a:solidFill>
                  <a:srgbClr val="1B2A3E"/>
                </a:solidFill>
                <a:latin typeface="Arial"/>
              </a:rPr>
              <a:t>ferritina</a:t>
            </a:r>
            <a:r>
              <a:rPr sz="1300" dirty="0">
                <a:solidFill>
                  <a:srgbClr val="1B2A3E"/>
                </a:solidFill>
                <a:latin typeface="Arial"/>
              </a:rPr>
              <a:t> e </a:t>
            </a:r>
            <a:r>
              <a:rPr sz="1300" dirty="0" err="1">
                <a:solidFill>
                  <a:srgbClr val="1B2A3E"/>
                </a:solidFill>
                <a:latin typeface="Arial"/>
              </a:rPr>
              <a:t>vitamina</a:t>
            </a:r>
            <a:r>
              <a:rPr sz="1300" dirty="0">
                <a:solidFill>
                  <a:srgbClr val="1B2A3E"/>
                </a:solidFill>
                <a:latin typeface="Arial"/>
              </a:rPr>
              <a:t> B12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2920" y="4709160"/>
            <a:ext cx="11109960" cy="1234440"/>
          </a:xfrm>
          <a:prstGeom prst="roundRect">
            <a:avLst/>
          </a:prstGeom>
          <a:solidFill>
            <a:srgbClr val="F7F9FC"/>
          </a:solidFill>
          <a:ln w="12700">
            <a:solidFill>
              <a:srgbClr val="E1E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94944" y="4910328"/>
            <a:ext cx="1572768" cy="822960"/>
          </a:xfrm>
          <a:prstGeom prst="roundRect">
            <a:avLst/>
          </a:prstGeom>
          <a:solidFill>
            <a:srgbClr val="377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SECONDARI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42032" y="4873752"/>
            <a:ext cx="87325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0F3969"/>
                </a:solidFill>
                <a:latin typeface="Arial"/>
              </a:rPr>
              <a:t>Endpoint secondari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42032" y="5212080"/>
            <a:ext cx="87325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dirty="0" err="1">
                <a:solidFill>
                  <a:srgbClr val="1B2A3E"/>
                </a:solidFill>
                <a:latin typeface="Arial"/>
              </a:rPr>
              <a:t>Complicanze</a:t>
            </a:r>
            <a:r>
              <a:rPr sz="1300" dirty="0">
                <a:solidFill>
                  <a:srgbClr val="1B2A3E"/>
                </a:solidFill>
                <a:latin typeface="Arial"/>
              </a:rPr>
              <a:t> </a:t>
            </a:r>
            <a:r>
              <a:rPr lang="it-IT" sz="1300" dirty="0">
                <a:solidFill>
                  <a:srgbClr val="1B2A3E"/>
                </a:solidFill>
                <a:latin typeface="Arial"/>
              </a:rPr>
              <a:t>postoperatorie</a:t>
            </a:r>
            <a:r>
              <a:rPr sz="1300" dirty="0">
                <a:solidFill>
                  <a:srgbClr val="1B2A3E"/>
                </a:solidFill>
                <a:latin typeface="Arial"/>
              </a:rPr>
              <a:t> •   </a:t>
            </a:r>
            <a:r>
              <a:rPr lang="it-IT" sz="1300" dirty="0">
                <a:solidFill>
                  <a:srgbClr val="1B2A3E"/>
                </a:solidFill>
                <a:latin typeface="Arial"/>
              </a:rPr>
              <a:t>risoluzione</a:t>
            </a:r>
            <a:r>
              <a:rPr sz="1300" dirty="0">
                <a:solidFill>
                  <a:srgbClr val="1B2A3E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1B2A3E"/>
                </a:solidFill>
                <a:latin typeface="Arial"/>
              </a:rPr>
              <a:t>delle</a:t>
            </a:r>
            <a:r>
              <a:rPr sz="1300" dirty="0">
                <a:solidFill>
                  <a:srgbClr val="1B2A3E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1B2A3E"/>
                </a:solidFill>
                <a:latin typeface="Arial"/>
              </a:rPr>
              <a:t>comorbidità</a:t>
            </a:r>
            <a:r>
              <a:rPr sz="1300" dirty="0">
                <a:solidFill>
                  <a:srgbClr val="1B2A3E"/>
                </a:solidFill>
                <a:latin typeface="Arial"/>
              </a:rPr>
              <a:t>  • </a:t>
            </a:r>
            <a:r>
              <a:rPr lang="it-IT" sz="1300" dirty="0">
                <a:solidFill>
                  <a:srgbClr val="1B2A3E"/>
                </a:solidFill>
                <a:latin typeface="Arial"/>
              </a:rPr>
              <a:t>GERD</a:t>
            </a:r>
            <a:r>
              <a:rPr sz="1300" dirty="0">
                <a:solidFill>
                  <a:srgbClr val="1B2A3E"/>
                </a:solidFill>
                <a:latin typeface="Arial"/>
              </a:rPr>
              <a:t> 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0352" y="6217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606C7A"/>
                </a:solidFill>
                <a:latin typeface="Arial"/>
              </a:rPr>
              <a:t>SASI vs OAGB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F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9304E"/>
                </a:solidFill>
                <a:latin typeface="Aptos Display"/>
              </a:rPr>
              <a:t>Metodologia del propensity score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024128"/>
            <a:ext cx="10515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5C6878"/>
                </a:solidFill>
                <a:latin typeface="Aptos"/>
              </a:rPr>
              <a:t>Bilanciamento delle caratteristiche basali per migliorare la comparabilità tra SASI e OAGB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600200"/>
            <a:ext cx="3794760" cy="4251960"/>
          </a:xfrm>
          <a:prstGeom prst="roundRect">
            <a:avLst/>
          </a:prstGeom>
          <a:solidFill>
            <a:srgbClr val="F7F9FC"/>
          </a:solidFill>
          <a:ln>
            <a:solidFill>
              <a:srgbClr val="E1E6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874519"/>
            <a:ext cx="3246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2F69BE"/>
                </a:solidFill>
                <a:latin typeface="Aptos"/>
              </a:rPr>
              <a:t>STRATEGIA DI MATCHING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304288"/>
            <a:ext cx="32461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dirty="0">
                <a:latin typeface="Aptos" panose="020B0004020202020204" pitchFamily="34" charset="0"/>
              </a:rPr>
              <a:t>Propensity score matching 1:1</a:t>
            </a:r>
          </a:p>
          <a:p>
            <a:r>
              <a:rPr dirty="0">
                <a:latin typeface="Aptos" panose="020B0004020202020204" pitchFamily="34" charset="0"/>
              </a:rPr>
              <a:t>con nearest neighbor</a:t>
            </a:r>
          </a:p>
          <a:p>
            <a:r>
              <a:rPr dirty="0">
                <a:latin typeface="Aptos" panose="020B0004020202020204" pitchFamily="34" charset="0"/>
              </a:rPr>
              <a:t>Caliper = 0,1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0120" y="3319272"/>
            <a:ext cx="3063240" cy="13716"/>
          </a:xfrm>
          <a:prstGeom prst="rect">
            <a:avLst/>
          </a:prstGeom>
          <a:solidFill>
            <a:srgbClr val="DAE0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3566160"/>
            <a:ext cx="3200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dirty="0" err="1">
                <a:latin typeface="Aptos" panose="020B0004020202020204" pitchFamily="34" charset="0"/>
              </a:rPr>
              <a:t>Variabili</a:t>
            </a:r>
            <a:r>
              <a:rPr dirty="0">
                <a:latin typeface="Aptos" panose="020B0004020202020204" pitchFamily="34" charset="0"/>
              </a:rPr>
              <a:t> di matching</a:t>
            </a:r>
          </a:p>
          <a:p>
            <a:r>
              <a:rPr dirty="0" err="1">
                <a:latin typeface="Aptos" panose="020B0004020202020204" pitchFamily="34" charset="0"/>
              </a:rPr>
              <a:t>Età</a:t>
            </a:r>
            <a:r>
              <a:rPr dirty="0">
                <a:latin typeface="Aptos" panose="020B0004020202020204" pitchFamily="34" charset="0"/>
              </a:rPr>
              <a:t> · </a:t>
            </a:r>
            <a:r>
              <a:rPr dirty="0" err="1">
                <a:latin typeface="Aptos" panose="020B0004020202020204" pitchFamily="34" charset="0"/>
              </a:rPr>
              <a:t>Sesso</a:t>
            </a:r>
            <a:r>
              <a:rPr dirty="0">
                <a:latin typeface="Aptos" panose="020B0004020202020204" pitchFamily="34" charset="0"/>
              </a:rPr>
              <a:t> · BMI </a:t>
            </a:r>
            <a:r>
              <a:rPr dirty="0" err="1">
                <a:latin typeface="Aptos" panose="020B0004020202020204" pitchFamily="34" charset="0"/>
              </a:rPr>
              <a:t>preoperatorio</a:t>
            </a:r>
            <a:endParaRPr dirty="0">
              <a:latin typeface="Aptos" panose="020B0004020202020204" pitchFamily="34" charset="0"/>
            </a:endParaRPr>
          </a:p>
          <a:p>
            <a:r>
              <a:rPr dirty="0" err="1">
                <a:latin typeface="Aptos" panose="020B0004020202020204" pitchFamily="34" charset="0"/>
              </a:rPr>
              <a:t>Ipertensione</a:t>
            </a:r>
            <a:r>
              <a:rPr dirty="0">
                <a:latin typeface="Aptos" panose="020B0004020202020204" pitchFamily="34" charset="0"/>
              </a:rPr>
              <a:t> · DM2</a:t>
            </a:r>
          </a:p>
          <a:p>
            <a:r>
              <a:rPr dirty="0" err="1">
                <a:latin typeface="Aptos" panose="020B0004020202020204" pitchFamily="34" charset="0"/>
              </a:rPr>
              <a:t>Dislipidemia</a:t>
            </a:r>
            <a:r>
              <a:rPr dirty="0">
                <a:latin typeface="Aptos" panose="020B0004020202020204" pitchFamily="34" charset="0"/>
              </a:rPr>
              <a:t> · OSAS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1691640"/>
            <a:ext cx="6309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2F69BE"/>
                </a:solidFill>
                <a:latin typeface="Aptos"/>
              </a:rPr>
              <a:t>COORTE MATCHATA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937760" y="2176272"/>
            <a:ext cx="2148840" cy="1417320"/>
          </a:xfrm>
          <a:prstGeom prst="roundRect">
            <a:avLst/>
          </a:prstGeom>
          <a:solidFill>
            <a:srgbClr val="EBF3FC"/>
          </a:solidFill>
          <a:ln>
            <a:solidFill>
              <a:srgbClr val="C1D6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74920" y="2395728"/>
            <a:ext cx="1874519" cy="8686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2F69BE"/>
                </a:solidFill>
                <a:latin typeface="Aptos Display"/>
              </a:rPr>
              <a:t>30</a:t>
            </a:r>
          </a:p>
          <a:p>
            <a:pPr algn="ctr"/>
            <a:r>
              <a:rPr sz="1500" b="1">
                <a:solidFill>
                  <a:srgbClr val="19304E"/>
                </a:solidFill>
                <a:latin typeface="Aptos"/>
              </a:rPr>
              <a:t>SASI</a:t>
            </a:r>
          </a:p>
        </p:txBody>
      </p:sp>
      <p:sp>
        <p:nvSpPr>
          <p:cNvPr id="13" name="Oval 12"/>
          <p:cNvSpPr/>
          <p:nvPr/>
        </p:nvSpPr>
        <p:spPr>
          <a:xfrm>
            <a:off x="7360920" y="2423160"/>
            <a:ext cx="960120" cy="960120"/>
          </a:xfrm>
          <a:prstGeom prst="ellipse">
            <a:avLst/>
          </a:prstGeom>
          <a:solidFill>
            <a:srgbClr val="19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60920" y="2660904"/>
            <a:ext cx="960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1:1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086600" y="2889504"/>
            <a:ext cx="274320" cy="27432"/>
          </a:xfrm>
          <a:prstGeom prst="rect">
            <a:avLst/>
          </a:prstGeom>
          <a:solidFill>
            <a:srgbClr val="19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321040" y="2889504"/>
            <a:ext cx="274320" cy="27432"/>
          </a:xfrm>
          <a:prstGeom prst="rect">
            <a:avLst/>
          </a:prstGeom>
          <a:solidFill>
            <a:srgbClr val="19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595360" y="2176272"/>
            <a:ext cx="2148840" cy="1417320"/>
          </a:xfrm>
          <a:prstGeom prst="roundRect">
            <a:avLst/>
          </a:prstGeom>
          <a:solidFill>
            <a:srgbClr val="EBF3FC"/>
          </a:solidFill>
          <a:ln>
            <a:solidFill>
              <a:srgbClr val="C1D6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732520" y="2395728"/>
            <a:ext cx="1874519" cy="8686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2F69BE"/>
                </a:solidFill>
                <a:latin typeface="Aptos Display"/>
              </a:rPr>
              <a:t>30</a:t>
            </a:r>
          </a:p>
          <a:p>
            <a:pPr algn="ctr"/>
            <a:r>
              <a:rPr sz="1500" b="1">
                <a:solidFill>
                  <a:srgbClr val="19304E"/>
                </a:solidFill>
                <a:latin typeface="Aptos"/>
              </a:rPr>
              <a:t>OAGB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892040" y="4498848"/>
            <a:ext cx="6614160" cy="621792"/>
          </a:xfrm>
          <a:prstGeom prst="roundRect">
            <a:avLst/>
          </a:prstGeom>
          <a:solidFill>
            <a:srgbClr val="EAF7F1"/>
          </a:solidFill>
          <a:ln>
            <a:solidFill>
              <a:srgbClr val="C4E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5210229" y="4678778"/>
            <a:ext cx="329184" cy="329184"/>
          </a:xfrm>
          <a:prstGeom prst="ellipse">
            <a:avLst/>
          </a:prstGeom>
          <a:solidFill>
            <a:srgbClr val="3082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238330" y="4733642"/>
            <a:ext cx="329184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73254" y="4727448"/>
            <a:ext cx="4754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 dirty="0">
                <a:solidFill>
                  <a:srgbClr val="308266"/>
                </a:solidFill>
                <a:latin typeface="Aptos"/>
              </a:rPr>
              <a:t>Adeguato bilanciamento delle covariate · Minimo sbilanciamento residuo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3232" y="6309360"/>
            <a:ext cx="836998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i="1" dirty="0">
                <a:solidFill>
                  <a:srgbClr val="5C6878"/>
                </a:solidFill>
                <a:latin typeface="Aptos"/>
              </a:rPr>
              <a:t>I metodi basati sul propensity score riducono le differenze basali misurate tra i gruppi di trattamento.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67665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262B32"/>
                </a:solidFill>
                <a:latin typeface="Arial"/>
              </a:defRPr>
            </a:pPr>
            <a:r>
              <a:t>Risultati sulla perdita di peso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078992"/>
            <a:ext cx="777240" cy="475488"/>
          </a:xfrm>
          <a:prstGeom prst="rect">
            <a:avLst/>
          </a:prstGeom>
          <a:solidFill>
            <a:srgbClr val="2F67B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51560" y="1078992"/>
            <a:ext cx="10378440" cy="566928"/>
          </a:xfrm>
          <a:prstGeom prst="roundRect">
            <a:avLst/>
          </a:prstGeom>
          <a:solidFill>
            <a:srgbClr val="EEF3F9"/>
          </a:solidFill>
          <a:ln>
            <a:solidFill>
              <a:srgbClr val="DB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1C4987"/>
                </a:solidFill>
                <a:latin typeface="Arial"/>
              </a:defRPr>
            </a:pPr>
            <a:r>
              <a:rPr dirty="0" err="1"/>
              <a:t>Nessuna</a:t>
            </a:r>
            <a:r>
              <a:rPr dirty="0"/>
              <a:t> </a:t>
            </a:r>
            <a:r>
              <a:rPr dirty="0" err="1"/>
              <a:t>differenza</a:t>
            </a:r>
            <a:r>
              <a:rPr dirty="0"/>
              <a:t> </a:t>
            </a:r>
            <a:r>
              <a:rPr dirty="0" err="1"/>
              <a:t>statisticamente</a:t>
            </a:r>
            <a:r>
              <a:rPr dirty="0"/>
              <a:t> </a:t>
            </a:r>
            <a:r>
              <a:rPr dirty="0" err="1"/>
              <a:t>significativa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le procedure a </a:t>
            </a:r>
            <a:r>
              <a:rPr dirty="0" err="1"/>
              <a:t>nessun</a:t>
            </a:r>
            <a:r>
              <a:rPr dirty="0"/>
              <a:t> follow-up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51560" y="1965960"/>
          <a:ext cx="1037844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6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6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5790">
                <a:tc>
                  <a:txBody>
                    <a:bodyPr/>
                    <a:lstStyle/>
                    <a:p>
                      <a:r>
                        <a:t>Follow-up</a:t>
                      </a:r>
                    </a:p>
                  </a:txBody>
                  <a:tcPr marL="73152" marR="73152">
                    <a:solidFill>
                      <a:srgbClr val="2F67B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OAGB EWL%</a:t>
                      </a:r>
                    </a:p>
                  </a:txBody>
                  <a:tcPr marL="73152" marR="73152">
                    <a:solidFill>
                      <a:srgbClr val="2F67B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SASI EWL%</a:t>
                      </a:r>
                    </a:p>
                  </a:txBody>
                  <a:tcPr marL="73152" marR="73152">
                    <a:solidFill>
                      <a:srgbClr val="2F67B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t>p-value</a:t>
                      </a:r>
                    </a:p>
                  </a:txBody>
                  <a:tcPr marL="73152" marR="73152">
                    <a:solidFill>
                      <a:srgbClr val="2F67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790">
                <a:tc>
                  <a:txBody>
                    <a:bodyPr/>
                    <a:lstStyle/>
                    <a:p>
                      <a:r>
                        <a:t>6 mesi</a:t>
                      </a:r>
                    </a:p>
                  </a:txBody>
                  <a:tcPr marL="73152" marR="73152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solidFill>
                            <a:srgbClr val="262B32"/>
                          </a:solidFill>
                          <a:latin typeface="Arial"/>
                        </a:defRPr>
                      </a:pPr>
                      <a:r>
                        <a:t>64.91</a:t>
                      </a:r>
                    </a:p>
                  </a:txBody>
                  <a:tcPr marL="73152" marR="73152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solidFill>
                            <a:srgbClr val="262B32"/>
                          </a:solidFill>
                          <a:latin typeface="Arial"/>
                        </a:defRPr>
                      </a:pPr>
                      <a:r>
                        <a:t>61.70</a:t>
                      </a:r>
                    </a:p>
                  </a:txBody>
                  <a:tcPr marL="73152" marR="73152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solidFill>
                            <a:srgbClr val="262B32"/>
                          </a:solidFill>
                          <a:latin typeface="Arial"/>
                        </a:defRPr>
                      </a:pPr>
                      <a:r>
                        <a:t>0.346</a:t>
                      </a:r>
                    </a:p>
                  </a:txBody>
                  <a:tcPr marL="73152" marR="73152"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790">
                <a:tc>
                  <a:txBody>
                    <a:bodyPr/>
                    <a:lstStyle/>
                    <a:p>
                      <a:r>
                        <a:t>12 mesi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solidFill>
                            <a:srgbClr val="262B32"/>
                          </a:solidFill>
                          <a:latin typeface="Arial"/>
                        </a:defRPr>
                      </a:pPr>
                      <a:r>
                        <a:t>86.19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solidFill>
                            <a:srgbClr val="262B32"/>
                          </a:solidFill>
                          <a:latin typeface="Arial"/>
                        </a:defRPr>
                      </a:pPr>
                      <a:r>
                        <a:t>82.21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>
                          <a:solidFill>
                            <a:srgbClr val="262B32"/>
                          </a:solidFill>
                          <a:latin typeface="Arial"/>
                        </a:defRPr>
                      </a:pPr>
                      <a:r>
                        <a:t>0.237</a:t>
                      </a:r>
                    </a:p>
                  </a:txBody>
                  <a:tcPr marL="73152" marR="73152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790">
                <a:tc>
                  <a:txBody>
                    <a:bodyPr/>
                    <a:lstStyle/>
                    <a:p>
                      <a:r>
                        <a:t>18 mesi</a:t>
                      </a:r>
                    </a:p>
                  </a:txBody>
                  <a:tcPr marL="73152" marR="73152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262B32"/>
                          </a:solidFill>
                          <a:latin typeface="Arial"/>
                        </a:defRPr>
                      </a:pPr>
                      <a:r>
                        <a:t>101.74</a:t>
                      </a:r>
                    </a:p>
                  </a:txBody>
                  <a:tcPr marL="73152" marR="73152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262B32"/>
                          </a:solidFill>
                          <a:latin typeface="Arial"/>
                        </a:defRPr>
                      </a:pPr>
                      <a:r>
                        <a:t>92.62</a:t>
                      </a:r>
                    </a:p>
                  </a:txBody>
                  <a:tcPr marL="73152" marR="73152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262B32"/>
                          </a:solidFill>
                          <a:latin typeface="Arial"/>
                        </a:defRPr>
                      </a:pPr>
                      <a:r>
                        <a:t>0.106</a:t>
                      </a:r>
                    </a:p>
                  </a:txBody>
                  <a:tcPr marL="73152" marR="73152"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1051560" y="4800600"/>
            <a:ext cx="10378440" cy="960120"/>
          </a:xfrm>
          <a:prstGeom prst="roundRect">
            <a:avLst/>
          </a:prstGeom>
          <a:solidFill>
            <a:srgbClr val="1C49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  <a:latin typeface="Arial"/>
              </a:defRPr>
            </a:pPr>
            <a:r>
              <a:t>↑  Incremento progressivo dell’EWL in entrambi i gruppi fino a 18 mesi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5925312"/>
            <a:ext cx="10378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5F6976"/>
                </a:solidFill>
                <a:latin typeface="Arial"/>
              </a:defRPr>
            </a:pPr>
            <a:r>
              <a:t>L’OAGB ha mostrato un EWL numericamente maggiore, ma le differenze tra i gruppi non erano statisticamente significative.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6400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262B32"/>
                </a:solidFill>
                <a:latin typeface="Arial"/>
              </a:defRPr>
            </a:pPr>
            <a:r>
              <a:t>Risultati metabolici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051560"/>
            <a:ext cx="777240" cy="475488"/>
          </a:xfrm>
          <a:prstGeom prst="rect">
            <a:avLst/>
          </a:prstGeom>
          <a:solidFill>
            <a:srgbClr val="2F67B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454EFCB4-EBBD-C69D-CD22-8F928B46DB8E}"/>
              </a:ext>
            </a:extLst>
          </p:cNvPr>
          <p:cNvGrpSpPr/>
          <p:nvPr/>
        </p:nvGrpSpPr>
        <p:grpSpPr>
          <a:xfrm>
            <a:off x="1443446" y="2316641"/>
            <a:ext cx="9006840" cy="1874519"/>
            <a:chOff x="1051560" y="1417320"/>
            <a:chExt cx="9006840" cy="1874519"/>
          </a:xfrm>
        </p:grpSpPr>
        <p:sp>
          <p:nvSpPr>
            <p:cNvPr id="4" name="Rounded Rectangle 3"/>
            <p:cNvSpPr/>
            <p:nvPr/>
          </p:nvSpPr>
          <p:spPr>
            <a:xfrm>
              <a:off x="1051560" y="1417320"/>
              <a:ext cx="2788920" cy="1874519"/>
            </a:xfrm>
            <a:prstGeom prst="roundRect">
              <a:avLst/>
            </a:prstGeom>
            <a:solidFill>
              <a:srgbClr val="EEF3F9"/>
            </a:solidFill>
            <a:ln>
              <a:solidFill>
                <a:srgbClr val="DBE4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b="1" dirty="0">
                  <a:solidFill>
                    <a:schemeClr val="bg2">
                      <a:lumMod val="25000"/>
                    </a:schemeClr>
                  </a:solidFill>
                </a:rPr>
                <a:t>100%</a:t>
              </a:r>
            </a:p>
            <a:p>
              <a:r>
                <a:rPr dirty="0" err="1">
                  <a:solidFill>
                    <a:schemeClr val="tx1"/>
                  </a:solidFill>
                </a:rPr>
                <a:t>Controllo</a:t>
              </a:r>
              <a:r>
                <a:rPr dirty="0">
                  <a:solidFill>
                    <a:schemeClr val="tx1"/>
                  </a:solidFill>
                </a:rPr>
                <a:t> del DM2 a 18 </a:t>
              </a:r>
              <a:r>
                <a:rPr dirty="0" err="1">
                  <a:solidFill>
                    <a:schemeClr val="tx1"/>
                  </a:solidFill>
                </a:rPr>
                <a:t>mesi</a:t>
              </a:r>
              <a:endParaRPr dirty="0">
                <a:solidFill>
                  <a:schemeClr val="tx1"/>
                </a:solidFill>
              </a:endParaRPr>
            </a:p>
            <a:p>
              <a:pPr algn="ctr"/>
              <a:r>
                <a:rPr dirty="0">
                  <a:solidFill>
                    <a:schemeClr val="bg2">
                      <a:lumMod val="25000"/>
                    </a:schemeClr>
                  </a:solidFill>
                </a:rPr>
                <a:t>OAGB</a:t>
              </a: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4160520" y="1417320"/>
              <a:ext cx="2788920" cy="1874519"/>
            </a:xfrm>
            <a:prstGeom prst="roundRect">
              <a:avLst/>
            </a:prstGeom>
            <a:solidFill>
              <a:srgbClr val="EEF3F9"/>
            </a:solidFill>
            <a:ln>
              <a:solidFill>
                <a:srgbClr val="DBE4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b="1" dirty="0">
                  <a:solidFill>
                    <a:schemeClr val="bg2">
                      <a:lumMod val="25000"/>
                    </a:schemeClr>
                  </a:solidFill>
                </a:rPr>
                <a:t>100%</a:t>
              </a:r>
            </a:p>
            <a:p>
              <a:r>
                <a:rPr dirty="0" err="1">
                  <a:solidFill>
                    <a:schemeClr val="tx1"/>
                  </a:solidFill>
                </a:rPr>
                <a:t>Controllo</a:t>
              </a:r>
              <a:r>
                <a:rPr dirty="0">
                  <a:solidFill>
                    <a:schemeClr val="tx1"/>
                  </a:solidFill>
                </a:rPr>
                <a:t> del DM2 a 18 </a:t>
              </a:r>
              <a:r>
                <a:rPr dirty="0" err="1">
                  <a:solidFill>
                    <a:schemeClr val="tx1"/>
                  </a:solidFill>
                </a:rPr>
                <a:t>mesi</a:t>
              </a:r>
              <a:endParaRPr dirty="0">
                <a:solidFill>
                  <a:schemeClr val="tx1"/>
                </a:solidFill>
              </a:endParaRPr>
            </a:p>
            <a:p>
              <a:pPr algn="ctr"/>
              <a:r>
                <a:rPr dirty="0">
                  <a:solidFill>
                    <a:schemeClr val="bg2">
                      <a:lumMod val="25000"/>
                    </a:schemeClr>
                  </a:solidFill>
                </a:rPr>
                <a:t>SASI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7269480" y="1417320"/>
              <a:ext cx="2788920" cy="1874519"/>
            </a:xfrm>
            <a:prstGeom prst="roundRect">
              <a:avLst/>
            </a:prstGeom>
            <a:solidFill>
              <a:srgbClr val="EEF3F9"/>
            </a:solidFill>
            <a:ln>
              <a:solidFill>
                <a:srgbClr val="DBE4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b="1" dirty="0">
                  <a:solidFill>
                    <a:schemeClr val="bg2">
                      <a:lumMod val="25000"/>
                    </a:schemeClr>
                  </a:solidFill>
                </a:rPr>
                <a:t>97,5–100%</a:t>
              </a:r>
            </a:p>
            <a:p>
              <a:r>
                <a:rPr dirty="0" err="1">
                  <a:solidFill>
                    <a:schemeClr val="tx1"/>
                  </a:solidFill>
                </a:rPr>
                <a:t>Controllo</a:t>
              </a:r>
              <a:r>
                <a:rPr dirty="0">
                  <a:solidFill>
                    <a:schemeClr val="tx1"/>
                  </a:solidFill>
                </a:rPr>
                <a:t> di </a:t>
              </a:r>
              <a:r>
                <a:rPr dirty="0" err="1">
                  <a:solidFill>
                    <a:schemeClr val="tx1"/>
                  </a:solidFill>
                </a:rPr>
                <a:t>ipertensione</a:t>
              </a:r>
              <a:r>
                <a:rPr dirty="0">
                  <a:solidFill>
                    <a:schemeClr val="tx1"/>
                  </a:solidFill>
                </a:rPr>
                <a:t> · </a:t>
              </a:r>
              <a:r>
                <a:rPr dirty="0" err="1">
                  <a:solidFill>
                    <a:schemeClr val="tx1"/>
                  </a:solidFill>
                </a:rPr>
                <a:t>dislipidemia</a:t>
              </a:r>
              <a:r>
                <a:rPr dirty="0">
                  <a:solidFill>
                    <a:schemeClr val="tx1"/>
                  </a:solidFill>
                </a:rPr>
                <a:t> · OSAS</a:t>
              </a:r>
            </a:p>
            <a:p>
              <a:pPr algn="ctr"/>
              <a:r>
                <a:rPr dirty="0">
                  <a:solidFill>
                    <a:schemeClr val="bg2">
                      <a:lumMod val="25000"/>
                    </a:schemeClr>
                  </a:solidFill>
                </a:rPr>
                <a:t>a 18 </a:t>
              </a:r>
              <a:r>
                <a:rPr dirty="0" err="1">
                  <a:solidFill>
                    <a:schemeClr val="bg2">
                      <a:lumMod val="25000"/>
                    </a:schemeClr>
                  </a:solidFill>
                </a:rPr>
                <a:t>mesi</a:t>
              </a:r>
              <a:endParaRPr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5EA08A09-C70A-035A-0629-D656D609D185}"/>
              </a:ext>
            </a:extLst>
          </p:cNvPr>
          <p:cNvGrpSpPr/>
          <p:nvPr/>
        </p:nvGrpSpPr>
        <p:grpSpPr>
          <a:xfrm>
            <a:off x="1229769" y="5253891"/>
            <a:ext cx="9732460" cy="658368"/>
            <a:chOff x="1229769" y="5253891"/>
            <a:chExt cx="9732460" cy="658368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11122CD3-F158-B879-6391-DCE0E1DF1236}"/>
                </a:ext>
              </a:extLst>
            </p:cNvPr>
            <p:cNvSpPr/>
            <p:nvPr/>
          </p:nvSpPr>
          <p:spPr>
            <a:xfrm>
              <a:off x="1229769" y="5253891"/>
              <a:ext cx="9732460" cy="658368"/>
            </a:xfrm>
            <a:prstGeom prst="roundRect">
              <a:avLst/>
            </a:prstGeom>
            <a:solidFill>
              <a:srgbClr val="4467A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 sz="1500" b="1">
                  <a:solidFill>
                    <a:srgbClr val="FFFFFF"/>
                  </a:solidFill>
                  <a:latin typeface="Calibri"/>
                </a:defRPr>
              </a:pPr>
              <a:endParaRPr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938501" y="5504834"/>
              <a:ext cx="6314997" cy="2923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 sz="1300">
                  <a:solidFill>
                    <a:srgbClr val="5F6976"/>
                  </a:solidFill>
                  <a:latin typeface="Arial"/>
                </a:defRPr>
              </a:pPr>
              <a:r>
                <a:rPr dirty="0">
                  <a:solidFill>
                    <a:schemeClr val="bg1"/>
                  </a:solidFill>
                </a:rPr>
                <a:t>A 18 </a:t>
              </a:r>
              <a:r>
                <a:rPr dirty="0" err="1">
                  <a:solidFill>
                    <a:schemeClr val="bg1"/>
                  </a:solidFill>
                </a:rPr>
                <a:t>mesi</a:t>
              </a:r>
              <a:r>
                <a:rPr dirty="0">
                  <a:solidFill>
                    <a:schemeClr val="bg1"/>
                  </a:solidFill>
                </a:rPr>
                <a:t> </a:t>
              </a:r>
              <a:r>
                <a:rPr dirty="0" err="1">
                  <a:solidFill>
                    <a:schemeClr val="bg1"/>
                  </a:solidFill>
                </a:rPr>
                <a:t>è</a:t>
              </a:r>
              <a:r>
                <a:rPr dirty="0">
                  <a:solidFill>
                    <a:schemeClr val="bg1"/>
                  </a:solidFill>
                </a:rPr>
                <a:t> </a:t>
              </a:r>
              <a:r>
                <a:rPr dirty="0" err="1">
                  <a:solidFill>
                    <a:schemeClr val="bg1"/>
                  </a:solidFill>
                </a:rPr>
                <a:t>stato</a:t>
              </a:r>
              <a:r>
                <a:rPr dirty="0">
                  <a:solidFill>
                    <a:schemeClr val="bg1"/>
                  </a:solidFill>
                </a:rPr>
                <a:t> </a:t>
              </a:r>
              <a:r>
                <a:rPr dirty="0" err="1">
                  <a:solidFill>
                    <a:schemeClr val="bg1"/>
                  </a:solidFill>
                </a:rPr>
                <a:t>osservato</a:t>
              </a:r>
              <a:r>
                <a:rPr dirty="0">
                  <a:solidFill>
                    <a:schemeClr val="bg1"/>
                  </a:solidFill>
                </a:rPr>
                <a:t> un </a:t>
              </a:r>
              <a:r>
                <a:rPr dirty="0" err="1">
                  <a:solidFill>
                    <a:schemeClr val="bg1"/>
                  </a:solidFill>
                </a:rPr>
                <a:t>eccellente</a:t>
              </a:r>
              <a:r>
                <a:rPr dirty="0">
                  <a:solidFill>
                    <a:schemeClr val="bg1"/>
                  </a:solidFill>
                </a:rPr>
                <a:t> </a:t>
              </a:r>
              <a:r>
                <a:rPr dirty="0" err="1">
                  <a:solidFill>
                    <a:schemeClr val="bg1"/>
                  </a:solidFill>
                </a:rPr>
                <a:t>controllo</a:t>
              </a:r>
              <a:r>
                <a:rPr dirty="0">
                  <a:solidFill>
                    <a:schemeClr val="bg1"/>
                  </a:solidFill>
                </a:rPr>
                <a:t> </a:t>
              </a:r>
              <a:r>
                <a:rPr dirty="0" err="1">
                  <a:solidFill>
                    <a:schemeClr val="bg1"/>
                  </a:solidFill>
                </a:rPr>
                <a:t>metabolico</a:t>
              </a:r>
              <a:r>
                <a:rPr dirty="0">
                  <a:solidFill>
                    <a:schemeClr val="bg1"/>
                  </a:solidFill>
                </a:rPr>
                <a:t> in </a:t>
              </a:r>
              <a:r>
                <a:rPr dirty="0" err="1">
                  <a:solidFill>
                    <a:schemeClr val="bg1"/>
                  </a:solidFill>
                </a:rPr>
                <a:t>entrambi</a:t>
              </a:r>
              <a:r>
                <a:rPr dirty="0">
                  <a:solidFill>
                    <a:schemeClr val="bg1"/>
                  </a:solidFill>
                </a:rPr>
                <a:t> </a:t>
              </a:r>
              <a:r>
                <a:rPr dirty="0" err="1">
                  <a:solidFill>
                    <a:schemeClr val="bg1"/>
                  </a:solidFill>
                </a:rPr>
                <a:t>i</a:t>
              </a:r>
              <a:r>
                <a:rPr dirty="0">
                  <a:solidFill>
                    <a:schemeClr val="bg1"/>
                  </a:solidFill>
                </a:rPr>
                <a:t> </a:t>
              </a:r>
              <a:r>
                <a:rPr dirty="0" err="1">
                  <a:solidFill>
                    <a:schemeClr val="bg1"/>
                  </a:solidFill>
                </a:rPr>
                <a:t>gruppi</a:t>
              </a:r>
              <a:r>
                <a:rPr dirty="0">
                  <a:solidFill>
                    <a:schemeClr val="bg1"/>
                  </a:solidFill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44484E"/>
                </a:solidFill>
                <a:latin typeface="Calibri"/>
              </a:defRPr>
            </a:pPr>
            <a:r>
              <a:t>Profilo nutrizionale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417321" y="928558"/>
            <a:ext cx="9732460" cy="598490"/>
          </a:xfrm>
          <a:prstGeom prst="roundRect">
            <a:avLst/>
          </a:prstGeom>
          <a:solidFill>
            <a:srgbClr val="EEF2F8"/>
          </a:solidFill>
          <a:ln>
            <a:solidFill>
              <a:srgbClr val="AFB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3D5684"/>
                </a:solidFill>
                <a:latin typeface="Calibri"/>
              </a:defRPr>
            </a:pPr>
            <a:r>
              <a:t>Ferro sierico e vitamina B12: andamento simile tra le procedure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2584" y="1632204"/>
            <a:ext cx="3657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44484E"/>
                </a:solidFill>
                <a:latin typeface="Calibri"/>
              </a:defRPr>
            </a:pPr>
            <a:r>
              <a:rPr dirty="0"/>
              <a:t>Ferro </a:t>
            </a:r>
            <a:r>
              <a:rPr dirty="0" err="1"/>
              <a:t>sierico</a:t>
            </a:r>
            <a:r>
              <a:rPr dirty="0"/>
              <a:t> (µg/dL)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908516"/>
              </p:ext>
            </p:extLst>
          </p:nvPr>
        </p:nvGraphicFramePr>
        <p:xfrm>
          <a:off x="1417320" y="1966550"/>
          <a:ext cx="36576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61817" y="1625272"/>
            <a:ext cx="3657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44484E"/>
                </a:solidFill>
                <a:latin typeface="Calibri"/>
              </a:defRPr>
            </a:pPr>
            <a:r>
              <a:rPr dirty="0" err="1"/>
              <a:t>Vitamina</a:t>
            </a:r>
            <a:r>
              <a:rPr dirty="0"/>
              <a:t> B12 (</a:t>
            </a:r>
            <a:r>
              <a:rPr dirty="0" err="1"/>
              <a:t>pg</a:t>
            </a:r>
            <a:r>
              <a:rPr dirty="0"/>
              <a:t>/mL)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926924"/>
              </p:ext>
            </p:extLst>
          </p:nvPr>
        </p:nvGraphicFramePr>
        <p:xfrm>
          <a:off x="7492181" y="2057400"/>
          <a:ext cx="36576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2126964" y="4724056"/>
            <a:ext cx="2148840" cy="393192"/>
          </a:xfrm>
          <a:prstGeom prst="roundRect">
            <a:avLst/>
          </a:prstGeom>
          <a:solidFill>
            <a:srgbClr val="3D56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Calibri"/>
              </a:defRPr>
            </a:pPr>
            <a:r>
              <a:t>Ferro: p = 0,41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412480" y="4700460"/>
            <a:ext cx="2148840" cy="393192"/>
          </a:xfrm>
          <a:prstGeom prst="roundRect">
            <a:avLst/>
          </a:prstGeom>
          <a:solidFill>
            <a:srgbClr val="3D56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Calibri"/>
              </a:defRPr>
            </a:pPr>
            <a:r>
              <a:t>B12: p = 0,37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17321" y="5230514"/>
            <a:ext cx="9732460" cy="658368"/>
          </a:xfrm>
          <a:prstGeom prst="roundRect">
            <a:avLst/>
          </a:prstGeom>
          <a:solidFill>
            <a:srgbClr val="4467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Calibri"/>
              </a:defRPr>
            </a:pPr>
            <a:r>
              <a:t>Nessuna differenza statisticamente significativa nei parametri nutrizionali durante il follow-up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84048"/>
            <a:ext cx="1184940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282828"/>
                </a:solidFill>
                <a:latin typeface="Arial"/>
              </a:defRPr>
            </a:pPr>
            <a:r>
              <a:rPr lang="it-IT" dirty="0"/>
              <a:t>GERD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143000" cy="438912"/>
          </a:xfrm>
          <a:prstGeom prst="rect">
            <a:avLst/>
          </a:prstGeom>
          <a:solidFill>
            <a:srgbClr val="225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907177" y="1403387"/>
            <a:ext cx="2834640" cy="1481328"/>
          </a:xfrm>
          <a:prstGeom prst="roundRect">
            <a:avLst/>
          </a:prstGeom>
          <a:solidFill>
            <a:srgbClr val="F7F7F7"/>
          </a:solidFill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73152" rIns="137160" bIns="73152" rtlCol="0" anchor="ctr"/>
          <a:lstStyle/>
          <a:p>
            <a:pPr algn="ctr">
              <a:spcAft>
                <a:spcPts val="400"/>
              </a:spcAft>
              <a:defRPr sz="1600" b="1">
                <a:solidFill>
                  <a:srgbClr val="282828"/>
                </a:solidFill>
                <a:latin typeface="Arial"/>
              </a:defRPr>
            </a:pPr>
            <a:r>
              <a:rPr lang="it-IT" dirty="0"/>
              <a:t>2 casi </a:t>
            </a:r>
          </a:p>
          <a:p>
            <a:pPr algn="ctr">
              <a:spcAft>
                <a:spcPts val="400"/>
              </a:spcAft>
              <a:defRPr sz="1600" b="1">
                <a:solidFill>
                  <a:srgbClr val="282828"/>
                </a:solidFill>
                <a:latin typeface="Arial"/>
              </a:defRPr>
            </a:pPr>
            <a:r>
              <a:rPr lang="it-IT" dirty="0"/>
              <a:t>follow up a 18 mesi</a:t>
            </a:r>
            <a:endParaRPr dirty="0"/>
          </a:p>
          <a:p>
            <a:pPr algn="ctr">
              <a:spcAft>
                <a:spcPts val="400"/>
              </a:spcAft>
              <a:defRPr sz="1400" b="0">
                <a:solidFill>
                  <a:srgbClr val="696969"/>
                </a:solidFill>
                <a:latin typeface="Arial"/>
              </a:defRPr>
            </a:pPr>
            <a:r>
              <a:rPr b="1" dirty="0">
                <a:solidFill>
                  <a:srgbClr val="0070C0"/>
                </a:solidFill>
              </a:rPr>
              <a:t>OAGB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60326" y="1432083"/>
            <a:ext cx="2834640" cy="1481328"/>
          </a:xfrm>
          <a:prstGeom prst="roundRect">
            <a:avLst/>
          </a:prstGeom>
          <a:solidFill>
            <a:srgbClr val="F7F7F7"/>
          </a:solidFill>
          <a:ln w="15240">
            <a:solidFill>
              <a:srgbClr val="CDCD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tIns="73152" rIns="137160" bIns="73152" rtlCol="0" anchor="ctr"/>
          <a:lstStyle/>
          <a:p>
            <a:pPr algn="ctr">
              <a:spcAft>
                <a:spcPts val="400"/>
              </a:spcAft>
              <a:defRPr sz="1400" b="0">
                <a:solidFill>
                  <a:srgbClr val="696969"/>
                </a:solidFill>
                <a:latin typeface="Arial"/>
              </a:defRPr>
            </a:pPr>
            <a:r>
              <a:rPr lang="it-IT" sz="1600" b="1" dirty="0">
                <a:solidFill>
                  <a:schemeClr val="tx1"/>
                </a:solidFill>
              </a:rPr>
              <a:t>3 casi</a:t>
            </a:r>
          </a:p>
          <a:p>
            <a:pPr algn="ctr">
              <a:spcAft>
                <a:spcPts val="400"/>
              </a:spcAft>
              <a:defRPr sz="1400" b="0">
                <a:solidFill>
                  <a:srgbClr val="696969"/>
                </a:solidFill>
                <a:latin typeface="Arial"/>
              </a:defRPr>
            </a:pPr>
            <a:r>
              <a:rPr lang="it-IT" sz="1600" b="1" dirty="0">
                <a:solidFill>
                  <a:schemeClr val="tx1"/>
                </a:solidFill>
              </a:rPr>
              <a:t>2 follow up a 6 mesi</a:t>
            </a:r>
          </a:p>
          <a:p>
            <a:pPr algn="ctr">
              <a:spcAft>
                <a:spcPts val="400"/>
              </a:spcAft>
              <a:defRPr sz="1400" b="0">
                <a:solidFill>
                  <a:srgbClr val="696969"/>
                </a:solidFill>
                <a:latin typeface="Arial"/>
              </a:defRPr>
            </a:pPr>
            <a:r>
              <a:rPr lang="it-IT" sz="1600" b="1" dirty="0">
                <a:solidFill>
                  <a:schemeClr val="tx1"/>
                </a:solidFill>
              </a:rPr>
              <a:t>  1 follow up a 12 mesi</a:t>
            </a:r>
          </a:p>
          <a:p>
            <a:pPr algn="ctr">
              <a:spcAft>
                <a:spcPts val="400"/>
              </a:spcAft>
              <a:defRPr sz="1400" b="0">
                <a:solidFill>
                  <a:srgbClr val="696969"/>
                </a:solidFill>
                <a:latin typeface="Arial"/>
              </a:defRPr>
            </a:pPr>
            <a:r>
              <a:rPr b="1" dirty="0">
                <a:solidFill>
                  <a:srgbClr val="0070C0"/>
                </a:solidFill>
              </a:rPr>
              <a:t>SASI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01931" y="3973285"/>
            <a:ext cx="9144000" cy="788126"/>
          </a:xfrm>
          <a:prstGeom prst="roundRect">
            <a:avLst/>
          </a:prstGeom>
          <a:solidFill>
            <a:srgbClr val="194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84048" tIns="228600" rIns="320040" bIns="164592" rtlCol="0" anchor="ctr"/>
          <a:lstStyle/>
          <a:p>
            <a:pPr algn="ctr">
              <a:spcAft>
                <a:spcPts val="500"/>
              </a:spcAft>
              <a:defRPr sz="1420">
                <a:solidFill>
                  <a:srgbClr val="FFFFFF"/>
                </a:solidFill>
                <a:latin typeface="Arial"/>
              </a:defRPr>
            </a:pPr>
            <a:r>
              <a:rPr dirty="0"/>
              <a:t> Il </a:t>
            </a:r>
            <a:r>
              <a:rPr dirty="0" err="1"/>
              <a:t>dato</a:t>
            </a:r>
            <a:r>
              <a:rPr dirty="0"/>
              <a:t> indica</a:t>
            </a:r>
            <a:r>
              <a:rPr lang="it-IT" dirty="0"/>
              <a:t> </a:t>
            </a:r>
            <a:r>
              <a:rPr lang="it-IT" dirty="0" err="1"/>
              <a:t>refliusso</a:t>
            </a:r>
            <a:r>
              <a:rPr lang="it-IT" dirty="0"/>
              <a:t> biliare sintomatico con riscontro di</a:t>
            </a:r>
            <a:r>
              <a:rPr dirty="0"/>
              <a:t> bile</a:t>
            </a:r>
            <a:r>
              <a:rPr lang="it-IT" dirty="0"/>
              <a:t> all’</a:t>
            </a:r>
            <a:r>
              <a:rPr dirty="0"/>
              <a:t> </a:t>
            </a:r>
            <a:r>
              <a:rPr dirty="0" err="1"/>
              <a:t>endoscopica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0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75488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A304D"/>
                </a:solidFill>
                <a:latin typeface="Aptos Display"/>
              </a:rPr>
              <a:t>Sicurezza ed esiti postoperatori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002274"/>
            <a:ext cx="10515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5C6877"/>
                </a:solidFill>
                <a:latin typeface="Aptos"/>
              </a:rPr>
              <a:t>Degenza breve e bassi tassi di complicanze postoperatorie in entrambi i gruppi</a:t>
            </a:r>
          </a:p>
        </p:txBody>
      </p: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52B80F7D-7795-D2DE-BDE7-291A2C34C6B3}"/>
              </a:ext>
            </a:extLst>
          </p:cNvPr>
          <p:cNvGrpSpPr/>
          <p:nvPr/>
        </p:nvGrpSpPr>
        <p:grpSpPr>
          <a:xfrm>
            <a:off x="685800" y="2628900"/>
            <a:ext cx="10635062" cy="1600200"/>
            <a:chOff x="822370" y="1508760"/>
            <a:chExt cx="10635062" cy="1600200"/>
          </a:xfrm>
        </p:grpSpPr>
        <p:sp>
          <p:nvSpPr>
            <p:cNvPr id="9" name="Rounded Rectangle 8"/>
            <p:cNvSpPr/>
            <p:nvPr/>
          </p:nvSpPr>
          <p:spPr>
            <a:xfrm>
              <a:off x="4517136" y="1508760"/>
              <a:ext cx="3154680" cy="1600200"/>
            </a:xfrm>
            <a:prstGeom prst="roundRect">
              <a:avLst/>
            </a:prstGeom>
            <a:solidFill>
              <a:srgbClr val="F7F9FC"/>
            </a:solidFill>
            <a:ln>
              <a:solidFill>
                <a:srgbClr val="E0E5E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822370" y="1508760"/>
              <a:ext cx="3154680" cy="1600200"/>
            </a:xfrm>
            <a:prstGeom prst="roundRect">
              <a:avLst/>
            </a:prstGeom>
            <a:solidFill>
              <a:srgbClr val="F7F9FC"/>
            </a:solidFill>
            <a:ln>
              <a:solidFill>
                <a:srgbClr val="E0E5E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27290" y="1755648"/>
              <a:ext cx="1163139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it-IT" sz="2800" b="1" dirty="0">
                  <a:solidFill>
                    <a:srgbClr val="1A304D"/>
                  </a:solidFill>
                  <a:latin typeface="Aptos Display"/>
                </a:rPr>
                <a:t>3 giorni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05840" y="2331720"/>
              <a:ext cx="2606040" cy="502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200" dirty="0">
                  <a:solidFill>
                    <a:srgbClr val="5C6877"/>
                  </a:solidFill>
                  <a:latin typeface="Aptos"/>
                </a:rPr>
                <a:t>Durata mediana della degenza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404734" y="2788920"/>
              <a:ext cx="180825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400" b="1" dirty="0">
                  <a:solidFill>
                    <a:srgbClr val="3069BE"/>
                  </a:solidFill>
                  <a:latin typeface="Aptos"/>
                </a:rPr>
                <a:t>ENTRAMBI I GRUPPI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54479" y="1755648"/>
              <a:ext cx="679994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it-IT" sz="2800" b="1" dirty="0">
                  <a:solidFill>
                    <a:srgbClr val="1A304D"/>
                  </a:solidFill>
                  <a:latin typeface="Aptos Display"/>
                </a:rPr>
                <a:t>0%</a:t>
              </a:r>
              <a:endParaRPr sz="2800" b="1" dirty="0">
                <a:solidFill>
                  <a:srgbClr val="1A304D"/>
                </a:solidFill>
                <a:latin typeface="Aptos Display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791456" y="2331720"/>
              <a:ext cx="2606040" cy="502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200" dirty="0">
                  <a:solidFill>
                    <a:srgbClr val="5C6877"/>
                  </a:solidFill>
                  <a:latin typeface="Aptos"/>
                </a:rPr>
                <a:t>Complicanze postoperatorie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764482" y="2788920"/>
              <a:ext cx="659988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400" b="1" dirty="0">
                  <a:solidFill>
                    <a:srgbClr val="3069BE"/>
                  </a:solidFill>
                  <a:latin typeface="Aptos"/>
                </a:rPr>
                <a:t>OAGB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302752" y="1508760"/>
              <a:ext cx="3154680" cy="1600200"/>
            </a:xfrm>
            <a:prstGeom prst="roundRect">
              <a:avLst/>
            </a:prstGeom>
            <a:solidFill>
              <a:srgbClr val="F7F9FC"/>
            </a:solidFill>
            <a:ln>
              <a:solidFill>
                <a:srgbClr val="E0E5E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395825" y="1755648"/>
              <a:ext cx="96853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it-IT" sz="2800" b="1" dirty="0">
                  <a:solidFill>
                    <a:srgbClr val="1A304D"/>
                  </a:solidFill>
                  <a:latin typeface="Aptos Display"/>
                </a:rPr>
                <a:t>3,3%</a:t>
              </a:r>
              <a:endParaRPr sz="2800" b="1" dirty="0">
                <a:solidFill>
                  <a:srgbClr val="1A304D"/>
                </a:solidFill>
                <a:latin typeface="Aptos Display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577072" y="2331720"/>
              <a:ext cx="2606040" cy="502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200">
                  <a:solidFill>
                    <a:srgbClr val="5C6877"/>
                  </a:solidFill>
                  <a:latin typeface="Aptos"/>
                </a:rPr>
                <a:t>Complicanze postoperatorie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599246" y="2788920"/>
              <a:ext cx="561692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sz="1400" b="1" dirty="0">
                  <a:solidFill>
                    <a:srgbClr val="3069BE"/>
                  </a:solidFill>
                  <a:latin typeface="Aptos"/>
                </a:rPr>
                <a:t>SASI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60913"/>
            <a:ext cx="45720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100" b="1">
                <a:solidFill>
                  <a:srgbClr val="0C3A70"/>
                </a:solidFill>
                <a:latin typeface="Arial"/>
              </a:rPr>
              <a:t>Conclusioni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1024128"/>
            <a:ext cx="11201400" cy="41148"/>
          </a:xfrm>
          <a:prstGeom prst="rect">
            <a:avLst/>
          </a:prstGeom>
          <a:solidFill>
            <a:srgbClr val="6AA6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0E109A36-701C-8336-FB79-8E38B2F3CDDC}"/>
              </a:ext>
            </a:extLst>
          </p:cNvPr>
          <p:cNvGrpSpPr/>
          <p:nvPr/>
        </p:nvGrpSpPr>
        <p:grpSpPr>
          <a:xfrm>
            <a:off x="502920" y="2113038"/>
            <a:ext cx="11201400" cy="3457642"/>
            <a:chOff x="502920" y="1617278"/>
            <a:chExt cx="11201400" cy="3457642"/>
          </a:xfrm>
        </p:grpSpPr>
        <p:sp>
          <p:nvSpPr>
            <p:cNvPr id="7" name="Rounded Rectangle 6"/>
            <p:cNvSpPr/>
            <p:nvPr/>
          </p:nvSpPr>
          <p:spPr>
            <a:xfrm>
              <a:off x="502920" y="2743200"/>
              <a:ext cx="11201400" cy="1051560"/>
            </a:xfrm>
            <a:prstGeom prst="roundRect">
              <a:avLst/>
            </a:prstGeom>
            <a:solidFill>
              <a:srgbClr val="EDF4F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02920" y="4023360"/>
              <a:ext cx="11201400" cy="1051560"/>
            </a:xfrm>
            <a:prstGeom prst="roundRect">
              <a:avLst/>
            </a:prstGeom>
            <a:solidFill>
              <a:srgbClr val="EDF4FA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7563D518-BC23-0901-B89E-AC47A94B51B9}"/>
                </a:ext>
              </a:extLst>
            </p:cNvPr>
            <p:cNvGrpSpPr/>
            <p:nvPr/>
          </p:nvGrpSpPr>
          <p:grpSpPr>
            <a:xfrm>
              <a:off x="502920" y="1617278"/>
              <a:ext cx="11201400" cy="3457642"/>
              <a:chOff x="502920" y="1463040"/>
              <a:chExt cx="11201400" cy="3457642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502920" y="1463040"/>
                <a:ext cx="11201400" cy="1051560"/>
              </a:xfrm>
              <a:prstGeom prst="roundRect">
                <a:avLst/>
              </a:prstGeom>
              <a:solidFill>
                <a:srgbClr val="EDF4FA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5" name="Rounded Rectangle 4"/>
              <p:cNvSpPr/>
              <p:nvPr/>
            </p:nvSpPr>
            <p:spPr>
              <a:xfrm>
                <a:off x="502920" y="1463040"/>
                <a:ext cx="1261872" cy="1051560"/>
              </a:xfrm>
              <a:prstGeom prst="roundRect">
                <a:avLst/>
              </a:prstGeom>
              <a:solidFill>
                <a:srgbClr val="3977B8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sz="3000" b="1">
                    <a:solidFill>
                      <a:srgbClr val="FFFFFF"/>
                    </a:solidFill>
                    <a:latin typeface="Arial"/>
                  </a:rPr>
                  <a:t>✓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2084831" y="1670226"/>
                <a:ext cx="9281160" cy="64633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dirty="0"/>
                  <a:t>La SASI </a:t>
                </a:r>
                <a:r>
                  <a:rPr dirty="0" err="1"/>
                  <a:t>è</a:t>
                </a:r>
                <a:r>
                  <a:rPr dirty="0"/>
                  <a:t> </a:t>
                </a:r>
                <a:r>
                  <a:rPr dirty="0" err="1"/>
                  <a:t>risultata</a:t>
                </a:r>
                <a:r>
                  <a:rPr dirty="0"/>
                  <a:t> </a:t>
                </a:r>
                <a:r>
                  <a:rPr dirty="0" err="1"/>
                  <a:t>sicura</a:t>
                </a:r>
                <a:r>
                  <a:rPr dirty="0"/>
                  <a:t> ed </a:t>
                </a:r>
                <a:r>
                  <a:rPr dirty="0" err="1"/>
                  <a:t>efficace</a:t>
                </a:r>
                <a:r>
                  <a:rPr dirty="0"/>
                  <a:t> </a:t>
                </a:r>
                <a:r>
                  <a:rPr dirty="0" err="1"/>
                  <a:t>quanto</a:t>
                </a:r>
                <a:r>
                  <a:rPr dirty="0"/>
                  <a:t> </a:t>
                </a:r>
                <a:r>
                  <a:rPr dirty="0" err="1"/>
                  <a:t>l’OAGB</a:t>
                </a:r>
                <a:r>
                  <a:rPr dirty="0"/>
                  <a:t> </a:t>
                </a:r>
                <a:r>
                  <a:rPr lang="it-IT" dirty="0"/>
                  <a:t>per gli </a:t>
                </a:r>
                <a:r>
                  <a:rPr lang="it-IT" dirty="0" err="1"/>
                  <a:t>outcome</a:t>
                </a:r>
                <a:r>
                  <a:rPr dirty="0"/>
                  <a:t> </a:t>
                </a:r>
                <a:r>
                  <a:rPr dirty="0" err="1"/>
                  <a:t>funzionali</a:t>
                </a:r>
                <a:endParaRPr dirty="0"/>
              </a:p>
              <a:p>
                <a:r>
                  <a:rPr dirty="0"/>
                  <a:t>a breve e medio </a:t>
                </a:r>
                <a:r>
                  <a:rPr dirty="0" err="1"/>
                  <a:t>termine</a:t>
                </a:r>
                <a:r>
                  <a:rPr dirty="0"/>
                  <a:t> </a:t>
                </a:r>
              </a:p>
            </p:txBody>
          </p:sp>
          <p:sp>
            <p:nvSpPr>
              <p:cNvPr id="8" name="Rounded Rectangle 7"/>
              <p:cNvSpPr/>
              <p:nvPr/>
            </p:nvSpPr>
            <p:spPr>
              <a:xfrm>
                <a:off x="502920" y="2588962"/>
                <a:ext cx="1261872" cy="1051560"/>
              </a:xfrm>
              <a:prstGeom prst="roundRect">
                <a:avLst/>
              </a:prstGeom>
              <a:solidFill>
                <a:srgbClr val="6AA6D7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sz="3000" b="1">
                    <a:solidFill>
                      <a:srgbClr val="FFFFFF"/>
                    </a:solidFill>
                    <a:latin typeface="Arial"/>
                  </a:rPr>
                  <a:t>↗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084831" y="2742758"/>
                <a:ext cx="9281160" cy="841248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r>
                  <a:rPr dirty="0" err="1"/>
                  <a:t>Entrambe</a:t>
                </a:r>
                <a:r>
                  <a:rPr dirty="0"/>
                  <a:t> le procedure </a:t>
                </a:r>
                <a:r>
                  <a:rPr dirty="0" err="1"/>
                  <a:t>hanno</a:t>
                </a:r>
                <a:r>
                  <a:rPr dirty="0"/>
                  <a:t> </a:t>
                </a:r>
                <a:r>
                  <a:rPr dirty="0" err="1"/>
                  <a:t>ottenuto</a:t>
                </a:r>
                <a:r>
                  <a:rPr dirty="0"/>
                  <a:t> </a:t>
                </a:r>
                <a:r>
                  <a:rPr dirty="0" err="1"/>
                  <a:t>una</a:t>
                </a:r>
                <a:r>
                  <a:rPr dirty="0"/>
                  <a:t> </a:t>
                </a:r>
                <a:r>
                  <a:rPr dirty="0" err="1"/>
                  <a:t>sostanziale</a:t>
                </a:r>
                <a:r>
                  <a:rPr dirty="0"/>
                  <a:t> e </a:t>
                </a:r>
                <a:r>
                  <a:rPr dirty="0" err="1"/>
                  <a:t>progressiva</a:t>
                </a:r>
                <a:r>
                  <a:rPr dirty="0"/>
                  <a:t> </a:t>
                </a:r>
                <a:r>
                  <a:rPr dirty="0" err="1"/>
                  <a:t>perdita</a:t>
                </a:r>
                <a:r>
                  <a:rPr dirty="0"/>
                  <a:t> di peso in </a:t>
                </a:r>
                <a:r>
                  <a:rPr dirty="0" err="1"/>
                  <a:t>eccesso</a:t>
                </a:r>
                <a:endParaRPr dirty="0"/>
              </a:p>
              <a:p>
                <a:r>
                  <a:rPr dirty="0"/>
                  <a:t>e un </a:t>
                </a:r>
                <a:r>
                  <a:rPr dirty="0" err="1"/>
                  <a:t>eccellente</a:t>
                </a:r>
                <a:r>
                  <a:rPr dirty="0"/>
                  <a:t> </a:t>
                </a:r>
                <a:r>
                  <a:rPr dirty="0" err="1"/>
                  <a:t>controllo</a:t>
                </a:r>
                <a:r>
                  <a:rPr dirty="0"/>
                  <a:t> </a:t>
                </a:r>
                <a:r>
                  <a:rPr dirty="0" err="1"/>
                  <a:t>metabolico</a:t>
                </a:r>
                <a:r>
                  <a:rPr dirty="0"/>
                  <a:t>.</a:t>
                </a: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502920" y="3869122"/>
                <a:ext cx="1261872" cy="1051560"/>
              </a:xfrm>
              <a:prstGeom prst="roundRect">
                <a:avLst/>
              </a:prstGeom>
              <a:solidFill>
                <a:srgbClr val="3977B8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sz="3000" b="1">
                    <a:solidFill>
                      <a:srgbClr val="FFFFFF"/>
                    </a:solidFill>
                    <a:latin typeface="Arial"/>
                  </a:rPr>
                  <a:t>●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084831" y="4098342"/>
                <a:ext cx="9281160" cy="646331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algn="l">
                  <a:lnSpc>
                    <a:spcPct val="100000"/>
                  </a:lnSpc>
                  <a:spcAft>
                    <a:spcPts val="0"/>
                  </a:spcAft>
                </a:pPr>
                <a:r>
                  <a:rPr b="0" dirty="0">
                    <a:solidFill>
                      <a:srgbClr val="0F2646"/>
                    </a:solidFill>
                  </a:rPr>
                  <a:t>A 18 </a:t>
                </a:r>
                <a:r>
                  <a:rPr b="0" dirty="0" err="1">
                    <a:solidFill>
                      <a:srgbClr val="0F2646"/>
                    </a:solidFill>
                  </a:rPr>
                  <a:t>mesi</a:t>
                </a:r>
                <a:r>
                  <a:rPr b="0" dirty="0">
                    <a:solidFill>
                      <a:srgbClr val="0F2646"/>
                    </a:solidFill>
                  </a:rPr>
                  <a:t>, il </a:t>
                </a:r>
                <a:r>
                  <a:rPr b="0" dirty="0" err="1">
                    <a:solidFill>
                      <a:srgbClr val="0F2646"/>
                    </a:solidFill>
                  </a:rPr>
                  <a:t>controllo</a:t>
                </a:r>
                <a:r>
                  <a:rPr b="0" dirty="0">
                    <a:solidFill>
                      <a:srgbClr val="0F2646"/>
                    </a:solidFill>
                  </a:rPr>
                  <a:t> </a:t>
                </a:r>
                <a:r>
                  <a:rPr b="0" dirty="0" err="1">
                    <a:solidFill>
                      <a:srgbClr val="0F2646"/>
                    </a:solidFill>
                  </a:rPr>
                  <a:t>glicemico</a:t>
                </a:r>
                <a:r>
                  <a:rPr b="0" dirty="0">
                    <a:solidFill>
                      <a:srgbClr val="0F2646"/>
                    </a:solidFill>
                  </a:rPr>
                  <a:t> ha </a:t>
                </a:r>
                <a:r>
                  <a:rPr b="0" dirty="0" err="1">
                    <a:solidFill>
                      <a:srgbClr val="0F2646"/>
                    </a:solidFill>
                  </a:rPr>
                  <a:t>raggiunto</a:t>
                </a:r>
                <a:r>
                  <a:rPr b="0" dirty="0">
                    <a:solidFill>
                      <a:srgbClr val="0F2646"/>
                    </a:solidFill>
                  </a:rPr>
                  <a:t> il 100% in </a:t>
                </a:r>
                <a:r>
                  <a:rPr b="0" dirty="0" err="1">
                    <a:solidFill>
                      <a:srgbClr val="0F2646"/>
                    </a:solidFill>
                  </a:rPr>
                  <a:t>entrambi</a:t>
                </a:r>
                <a:r>
                  <a:rPr b="0" dirty="0">
                    <a:solidFill>
                      <a:srgbClr val="0F2646"/>
                    </a:solidFill>
                  </a:rPr>
                  <a:t> </a:t>
                </a:r>
                <a:r>
                  <a:rPr b="0" dirty="0" err="1">
                    <a:solidFill>
                      <a:srgbClr val="0F2646"/>
                    </a:solidFill>
                  </a:rPr>
                  <a:t>i</a:t>
                </a:r>
                <a:r>
                  <a:rPr b="0" dirty="0">
                    <a:solidFill>
                      <a:srgbClr val="0F2646"/>
                    </a:solidFill>
                  </a:rPr>
                  <a:t> </a:t>
                </a:r>
                <a:r>
                  <a:rPr b="0" dirty="0" err="1">
                    <a:solidFill>
                      <a:srgbClr val="0F2646"/>
                    </a:solidFill>
                  </a:rPr>
                  <a:t>gruppi</a:t>
                </a:r>
                <a:r>
                  <a:rPr lang="it-IT" b="0" dirty="0">
                    <a:solidFill>
                      <a:srgbClr val="0F2646"/>
                    </a:solidFill>
                  </a:rPr>
                  <a:t> e risolu</a:t>
                </a:r>
                <a:r>
                  <a:rPr lang="it-IT" dirty="0">
                    <a:solidFill>
                      <a:srgbClr val="0F2646"/>
                    </a:solidFill>
                  </a:rPr>
                  <a:t>zione delle comorbidità note (ipertensione ed iperlipidemia)</a:t>
                </a:r>
                <a:endParaRPr b="0" dirty="0">
                  <a:solidFill>
                    <a:srgbClr val="0F2646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F6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75488"/>
            <a:ext cx="107899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>
                <a:solidFill>
                  <a:srgbClr val="19304E"/>
                </a:solidFill>
                <a:latin typeface="Aptos Display"/>
              </a:rPr>
              <a:t>Limiti e implicazioni della numerosità campionaria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987552"/>
            <a:ext cx="10515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5C6878"/>
                </a:solidFill>
                <a:latin typeface="Aptos"/>
              </a:rPr>
              <a:t>I risultati devono essere interpretati come preliminari e generatori di ipotesi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72768"/>
            <a:ext cx="3246120" cy="3246120"/>
          </a:xfrm>
          <a:prstGeom prst="roundRect">
            <a:avLst/>
          </a:prstGeom>
          <a:solidFill>
            <a:srgbClr val="EBF3FC"/>
          </a:solidFill>
          <a:ln>
            <a:solidFill>
              <a:srgbClr val="E0E5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42060" y="1902622"/>
            <a:ext cx="20574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 dirty="0">
                <a:solidFill>
                  <a:srgbClr val="19304E"/>
                </a:solidFill>
                <a:latin typeface="Aptos Display"/>
              </a:rPr>
              <a:t>Disegno dello studio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33472"/>
            <a:ext cx="269748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  <a:latin typeface="Aptos"/>
              </a:rPr>
              <a:t>Studio pilota non randomizzato con follow-up a breve e medio termine.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60" y="1572768"/>
            <a:ext cx="3246120" cy="3246120"/>
          </a:xfrm>
          <a:prstGeom prst="roundRect">
            <a:avLst/>
          </a:prstGeom>
          <a:solidFill>
            <a:srgbClr val="F7F9FC"/>
          </a:solidFill>
          <a:ln>
            <a:solidFill>
              <a:srgbClr val="E0E5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54880" y="1957921"/>
            <a:ext cx="20574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 dirty="0">
                <a:solidFill>
                  <a:srgbClr val="19304E"/>
                </a:solidFill>
                <a:latin typeface="Aptos Display"/>
              </a:rPr>
              <a:t>Potenza statistica limitata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80" y="2633472"/>
            <a:ext cx="269748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  <a:latin typeface="Aptos"/>
              </a:rPr>
              <a:t>Il campione matchato rimane troppo piccolo per rilevare in modo robusto piccoli effetti tra i gruppi.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1572768"/>
            <a:ext cx="3246120" cy="3246120"/>
          </a:xfrm>
          <a:prstGeom prst="roundRect">
            <a:avLst/>
          </a:prstGeom>
          <a:solidFill>
            <a:srgbClr val="FDF7EC"/>
          </a:solidFill>
          <a:ln>
            <a:solidFill>
              <a:srgbClr val="E0E5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03920" y="1957921"/>
            <a:ext cx="20574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 dirty="0">
                <a:solidFill>
                  <a:srgbClr val="19304E"/>
                </a:solidFill>
                <a:latin typeface="Aptos Display"/>
              </a:rPr>
              <a:t>Necessarie ulteriori evidenze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03920" y="2633472"/>
            <a:ext cx="269748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232A32"/>
                </a:solidFill>
                <a:latin typeface="Aptos"/>
              </a:rPr>
              <a:t>Sono necessari un follow-up a lungo termine e il completamento della coorte multicentrica prima di trarre conclusioni definitive.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5193792"/>
            <a:ext cx="10744200" cy="822960"/>
          </a:xfrm>
          <a:prstGeom prst="roundRect">
            <a:avLst/>
          </a:prstGeom>
          <a:solidFill>
            <a:srgbClr val="19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537720" y="5466772"/>
            <a:ext cx="686662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 i="1" dirty="0">
                <a:solidFill>
                  <a:schemeClr val="bg1"/>
                </a:solidFill>
                <a:latin typeface="Aptos"/>
              </a:rPr>
              <a:t>Campioni più ampi e follow-up più lunghi miglioreranno la precisione e consentiranno confronti più definitivi.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3651</TotalTime>
  <Words>638</Words>
  <Application>Microsoft Macintosh PowerPoint</Application>
  <PresentationFormat>Widescreen</PresentationFormat>
  <Paragraphs>121</Paragraphs>
  <Slides>11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Wingdings</vt:lpstr>
      <vt:lpstr>RetrospectVTI</vt:lpstr>
      <vt:lpstr>CONFRONTO TRA SINGLE ANASTOMOSIS SLEEVE ILEAL BYPASS (SASI) E MINI BYPASS GASTRICO : ANALISI RETROSPETTIVA DI 60 PAZIENTI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Alessandra Sguera</cp:lastModifiedBy>
  <cp:revision>19</cp:revision>
  <dcterms:created xsi:type="dcterms:W3CDTF">2022-02-27T17:36:31Z</dcterms:created>
  <dcterms:modified xsi:type="dcterms:W3CDTF">2026-09-18T09:15:24Z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